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1" r:id="rId8"/>
    <p:sldId id="263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50" d="100"/>
          <a:sy n="50" d="100"/>
        </p:scale>
        <p:origin x="93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1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133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7973"/>
            <a:ext cx="8404122" cy="49849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688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512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996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383" y="2128684"/>
            <a:ext cx="5304417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8684"/>
            <a:ext cx="5219700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99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384" y="2505075"/>
            <a:ext cx="5282192" cy="34237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880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651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54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258" y="2315497"/>
            <a:ext cx="4093599" cy="3553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854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342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02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2F3E8B1C-86EF-43CF-8304-249481088644}" type="datetimeFigureOut">
              <a:rPr lang="en-US" smtClean="0"/>
              <a:pPr/>
              <a:t>3/14/2023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0187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11" r:id="rId6"/>
    <p:sldLayoutId id="2147483706" r:id="rId7"/>
    <p:sldLayoutId id="2147483707" r:id="rId8"/>
    <p:sldLayoutId id="2147483708" r:id="rId9"/>
    <p:sldLayoutId id="2147483710" r:id="rId10"/>
    <p:sldLayoutId id="214748370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jobs-rotary.com/D1680-Annonces?District=1520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jobs-rotary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jobs-rotary.com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C6E454B-E7FC-5857-31B9-430884DE94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3981" y="1074635"/>
            <a:ext cx="4484127" cy="3747820"/>
          </a:xfrm>
        </p:spPr>
        <p:txBody>
          <a:bodyPr>
            <a:normAutofit/>
          </a:bodyPr>
          <a:lstStyle/>
          <a:p>
            <a:r>
              <a:rPr lang="fr-FR" sz="4200" dirty="0"/>
              <a:t>L’action professionnelle de votre club   en synergie avec le District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5A2C300-670E-E11A-D8B7-F313C22D7E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5200" y="4771510"/>
            <a:ext cx="3853245" cy="934481"/>
          </a:xfrm>
        </p:spPr>
        <p:txBody>
          <a:bodyPr>
            <a:normAutofit/>
          </a:bodyPr>
          <a:lstStyle/>
          <a:p>
            <a:r>
              <a:rPr lang="fr-FR" u="sng" dirty="0">
                <a:solidFill>
                  <a:srgbClr val="0070C0"/>
                </a:solidFill>
                <a:hlinkClick r:id="rId2"/>
              </a:rPr>
              <a:t>http://jobs-</a:t>
            </a:r>
            <a:r>
              <a:rPr lang="fr-FR" u="sng" dirty="0" err="1">
                <a:solidFill>
                  <a:srgbClr val="0070C0"/>
                </a:solidFill>
                <a:hlinkClick r:id="rId2"/>
              </a:rPr>
              <a:t>rotary.com</a:t>
            </a:r>
            <a:r>
              <a:rPr lang="fr-FR" u="sng" dirty="0">
                <a:solidFill>
                  <a:srgbClr val="0070C0"/>
                </a:solidFill>
                <a:hlinkClick r:id="rId2"/>
              </a:rPr>
              <a:t>/D1680-Annonces?District=1520</a:t>
            </a:r>
            <a:endParaRPr lang="fr-FR" u="sng" dirty="0">
              <a:solidFill>
                <a:srgbClr val="0070C0"/>
              </a:solidFill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AD4ECD1F-0D47-75E5-7BBC-ED4C8335E7D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23555" y="723900"/>
            <a:ext cx="5410200" cy="541020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152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1E0B5A74-1FAF-B5A8-2553-8A7576D760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6345" y="4366568"/>
            <a:ext cx="1613243" cy="161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459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53615EE-C559-4E03-999B-5477F1626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69C70F9-09CC-58E8-2854-BEF552ADE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8" y="909637"/>
            <a:ext cx="5958216" cy="1362073"/>
          </a:xfrm>
        </p:spPr>
        <p:txBody>
          <a:bodyPr>
            <a:normAutofit/>
          </a:bodyPr>
          <a:lstStyle/>
          <a:p>
            <a:r>
              <a:rPr lang="fr-FR" dirty="0"/>
              <a:t>Le MOIS DE L’EMPLOI :</a:t>
            </a:r>
            <a:r>
              <a:rPr lang="fr-FR" dirty="0">
                <a:solidFill>
                  <a:srgbClr val="FF0000"/>
                </a:solidFill>
              </a:rPr>
              <a:t> LE PRINCIPE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99A8EBD-049C-48E6-97ED-C9102D78FC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52710"/>
            <a:ext cx="5715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897E0D8-4576-339F-EABD-72462C242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088" y="2276474"/>
            <a:ext cx="6000258" cy="3553109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fr-FR" sz="1700" b="1" dirty="0"/>
              <a:t>Du 1</a:t>
            </a:r>
            <a:r>
              <a:rPr lang="fr-FR" sz="1700" b="1" baseline="30000" dirty="0"/>
              <a:t>er</a:t>
            </a:r>
            <a:r>
              <a:rPr lang="fr-FR" sz="1700" b="1" dirty="0"/>
              <a:t> au 30 avril, donner un coup de pouce à l’emploi grâce à la puissance de notre District ( 1300 rotariens ) et de notre réseau pro personnel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r-FR" sz="1700" dirty="0"/>
              <a:t>en offrant aux commerces, artisans, métiers de service et entreprises de notre entourage la possibilité de diffuser des offres d’emploi CDI/CDD, de stages, d’alternances et d’apprentissages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r-FR" sz="1700" b="1" dirty="0">
                <a:solidFill>
                  <a:srgbClr val="FF0000"/>
                </a:solidFill>
              </a:rPr>
              <a:t>Sur une plateforme mise à disposition par le District 1680 accessible via  QR CODE ci-contre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r-FR" sz="1700" b="1" dirty="0"/>
              <a:t>ou via </a:t>
            </a:r>
            <a:r>
              <a:rPr lang="fr-FR" sz="1700" b="0" i="0" dirty="0">
                <a:effectLst/>
                <a:latin typeface="Arial" panose="020B0604020202020204" pitchFamily="34" charset="0"/>
                <a:hlinkClick r:id="rId2"/>
              </a:rPr>
              <a:t>http://jobs-rotary.com/</a:t>
            </a:r>
            <a:endParaRPr lang="fr-FR" sz="1700" b="1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7AB7C5C-C091-4C25-B1BD-93E2F6948C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8546"/>
            <a:ext cx="5715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DBFDD3F5-9DE6-62B7-D02E-E9478DC7F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5333" y="6138546"/>
            <a:ext cx="1316567" cy="49371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502AA36-5A3F-6577-5CE8-C73601D414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4163" y="789780"/>
            <a:ext cx="3804273" cy="493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946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7B0D64-5B2A-97A8-CB19-B4A29E01A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5"/>
            <a:ext cx="10691265" cy="1634837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FF0000"/>
                </a:solidFill>
              </a:rPr>
              <a:t>Le mois de l’emploi du 1er au 30 Avril 2023</a:t>
            </a:r>
            <a:br>
              <a:rPr lang="fr-FR" dirty="0"/>
            </a:br>
            <a:r>
              <a:rPr lang="fr-FR" dirty="0"/>
              <a:t>une action conjointe du District 1520 et de l’ensemble des clubs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DA94501-95D6-2EB5-B88D-A6D47442A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872" y="3031066"/>
            <a:ext cx="11997127" cy="382693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r-FR" sz="2100" b="1" dirty="0"/>
              <a:t>Les points forts de l’action :</a:t>
            </a:r>
          </a:p>
          <a:p>
            <a:pPr marL="0" indent="0">
              <a:buNone/>
            </a:pPr>
            <a:r>
              <a:rPr lang="fr-FR" sz="2100" dirty="0"/>
              <a:t>    - S’inscrit dans l’actualité : aider les entreprises à trouver des salariés</a:t>
            </a:r>
          </a:p>
          <a:p>
            <a:pPr marL="0" indent="0">
              <a:buNone/>
            </a:pPr>
            <a:r>
              <a:rPr lang="fr-FR" sz="2100" dirty="0"/>
              <a:t>    - C’est gratuit</a:t>
            </a:r>
          </a:p>
          <a:p>
            <a:pPr marL="0" indent="0">
              <a:buNone/>
            </a:pPr>
            <a:r>
              <a:rPr lang="fr-FR" sz="2100" dirty="0"/>
              <a:t>    - Le candidat est en lien direct avec l’émetteur de l’offre d’emploi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kumimoji="0" lang="fr-FR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sto MT"/>
                <a:ea typeface="+mn-ea"/>
                <a:cs typeface="+mn-cs"/>
              </a:rPr>
              <a:t>Le Rotary se positionne comme un facilitateur et un partenaire économique</a:t>
            </a:r>
            <a:endParaRPr lang="fr-FR" sz="33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dirty="0"/>
              <a:t>    </a:t>
            </a:r>
          </a:p>
          <a:p>
            <a:pPr marL="0" indent="0">
              <a:buNone/>
            </a:pPr>
            <a:r>
              <a:rPr lang="fr-FR" dirty="0"/>
              <a:t>    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6B88CCB-25C9-2250-939E-DB0E4DB3E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3542" y="2412229"/>
            <a:ext cx="3798457" cy="2532304"/>
          </a:xfrm>
          <a:prstGeom prst="rect">
            <a:avLst/>
          </a:prstGeom>
        </p:spPr>
      </p:pic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15A2A0A4-45E2-8784-0B71-278091276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2770" y="6212417"/>
            <a:ext cx="12192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373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F03C098-EC06-91EE-39E9-DF5978816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864072"/>
          </a:xfrm>
        </p:spPr>
        <p:txBody>
          <a:bodyPr>
            <a:normAutofit/>
          </a:bodyPr>
          <a:lstStyle/>
          <a:p>
            <a:r>
              <a:rPr lang="fr-FR" dirty="0"/>
              <a:t>Le rôle </a:t>
            </a:r>
            <a:r>
              <a:rPr lang="fr-FR" dirty="0">
                <a:solidFill>
                  <a:srgbClr val="FF0000"/>
                </a:solidFill>
              </a:rPr>
              <a:t>du district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EF1A8C6-8F60-4EF2-B4D7-A5A5E94F6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E224BC63-53C8-8226-A446-24AD313D0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099" y="2342954"/>
            <a:ext cx="3398089" cy="2973327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552185-A087-3E4C-E79B-5411CC268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7971" y="1906418"/>
            <a:ext cx="6693941" cy="392316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fr-FR" sz="1900" b="1" dirty="0"/>
              <a:t>Mettre à disposition la plateforme web d’offres d’emploi</a:t>
            </a:r>
          </a:p>
          <a:p>
            <a:pPr>
              <a:lnSpc>
                <a:spcPct val="110000"/>
              </a:lnSpc>
            </a:pPr>
            <a:r>
              <a:rPr lang="fr-FR" sz="1900" b="1" dirty="0"/>
              <a:t>Transmettre  un argumentaire </a:t>
            </a:r>
            <a:r>
              <a:rPr lang="fr-FR" sz="1900" dirty="0"/>
              <a:t>pour les entreprises</a:t>
            </a:r>
          </a:p>
          <a:p>
            <a:pPr>
              <a:lnSpc>
                <a:spcPct val="110000"/>
              </a:lnSpc>
            </a:pPr>
            <a:r>
              <a:rPr lang="fr-FR" sz="1900" b="1" dirty="0"/>
              <a:t>Fournir les outils de communication </a:t>
            </a:r>
            <a:r>
              <a:rPr lang="fr-FR" sz="1900" dirty="0"/>
              <a:t>( Communiqué presse, flyer pour les entreprises, annonce-presse type, texte pour message radio , affichettes vers le grand public, </a:t>
            </a:r>
            <a:r>
              <a:rPr lang="fr-FR" sz="1900" dirty="0" err="1"/>
              <a:t>posts</a:t>
            </a:r>
            <a:r>
              <a:rPr lang="fr-FR" sz="1900" dirty="0"/>
              <a:t> réseaux sociaux )</a:t>
            </a:r>
          </a:p>
          <a:p>
            <a:pPr>
              <a:lnSpc>
                <a:spcPct val="110000"/>
              </a:lnSpc>
            </a:pPr>
            <a:r>
              <a:rPr lang="fr-FR" sz="1900" b="1" dirty="0"/>
              <a:t>Communiquer sur les réseaux </a:t>
            </a:r>
            <a:r>
              <a:rPr lang="fr-FR" sz="1900" dirty="0"/>
              <a:t>FB et </a:t>
            </a:r>
            <a:r>
              <a:rPr lang="fr-FR" sz="1900" dirty="0" err="1"/>
              <a:t>Linked’in</a:t>
            </a:r>
            <a:r>
              <a:rPr lang="fr-FR" sz="1900" dirty="0"/>
              <a:t> du District </a:t>
            </a:r>
          </a:p>
          <a:p>
            <a:pPr>
              <a:lnSpc>
                <a:spcPct val="110000"/>
              </a:lnSpc>
            </a:pPr>
            <a:r>
              <a:rPr lang="fr-FR" sz="1900" b="1" dirty="0"/>
              <a:t>Etablir le timing </a:t>
            </a:r>
            <a:r>
              <a:rPr lang="fr-FR" sz="1900" dirty="0"/>
              <a:t>de l’opération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r-FR" sz="1900" dirty="0"/>
              <a:t>.  </a:t>
            </a:r>
            <a:r>
              <a:rPr lang="fr-FR" sz="1900" b="1" dirty="0"/>
              <a:t>Nommer un référent </a:t>
            </a:r>
            <a:r>
              <a:rPr lang="fr-FR" sz="1900" dirty="0"/>
              <a:t>pour l’opération </a:t>
            </a:r>
          </a:p>
          <a:p>
            <a:pPr>
              <a:lnSpc>
                <a:spcPct val="110000"/>
              </a:lnSpc>
            </a:pPr>
            <a:endParaRPr lang="fr-FR" sz="19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D9760AA-CA3F-4C65-B688-B44307731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E898DF8A-FA9C-CC03-6FCE-874CD725A1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2712" y="6214674"/>
            <a:ext cx="12192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00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E0C7E15-0C28-04B6-BC8F-E9C412052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587" y="907128"/>
            <a:ext cx="6699564" cy="1378871"/>
          </a:xfrm>
        </p:spPr>
        <p:txBody>
          <a:bodyPr>
            <a:normAutofit/>
          </a:bodyPr>
          <a:lstStyle/>
          <a:p>
            <a:r>
              <a:rPr lang="fr-FR" sz="3700" dirty="0">
                <a:solidFill>
                  <a:srgbClr val="FF0000"/>
                </a:solidFill>
              </a:rPr>
              <a:t>Le rôle essentiel </a:t>
            </a:r>
            <a:r>
              <a:rPr lang="fr-FR" sz="3700" dirty="0"/>
              <a:t>des clubs, MOTEURS DE L’OPÉRATION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65151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D9CE7C-56F8-937F-6CEB-669BE5200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285999"/>
            <a:ext cx="6766748" cy="364908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r-FR" sz="1800" b="1" dirty="0"/>
              <a:t>Chercher les offres d’emploi, de stages, d’alternances et d’apprentissages </a:t>
            </a:r>
            <a:r>
              <a:rPr lang="fr-FR" sz="1800" dirty="0"/>
              <a:t>auprès des commerces, artisans, métiers de service et entreprises de leur entourage</a:t>
            </a:r>
          </a:p>
          <a:p>
            <a:pPr>
              <a:buFontTx/>
              <a:buChar char="-"/>
            </a:pPr>
            <a:r>
              <a:rPr lang="fr-FR" sz="1800" b="1" dirty="0"/>
              <a:t>Leur donner les informations </a:t>
            </a:r>
            <a:r>
              <a:rPr lang="fr-FR" sz="1800" dirty="0"/>
              <a:t>pour la mise en ligne</a:t>
            </a:r>
          </a:p>
          <a:p>
            <a:pPr>
              <a:buFontTx/>
              <a:buChar char="-"/>
            </a:pPr>
            <a:r>
              <a:rPr lang="fr-FR" sz="1800" b="1" dirty="0"/>
              <a:t>Communiquer sur l’opération </a:t>
            </a:r>
            <a:r>
              <a:rPr lang="fr-FR" sz="1800" dirty="0"/>
              <a:t>auprès des journalistes, dans les journaux locaux, la radio locale et sur les réseaux sociaux de leurs clubs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BA3C59D-8641-484F-A35C-361AD7E15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2521"/>
            <a:ext cx="65151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210F4A5C-05E0-BD69-398B-AF4A950D71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09" r="21046"/>
          <a:stretch/>
        </p:blipFill>
        <p:spPr>
          <a:xfrm>
            <a:off x="8115300" y="10"/>
            <a:ext cx="4076700" cy="6857990"/>
          </a:xfrm>
          <a:prstGeom prst="rect">
            <a:avLst/>
          </a:prstGeom>
        </p:spPr>
      </p:pic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6C3466BE-2690-3E69-47FE-71B4C6796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6227009"/>
            <a:ext cx="12192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183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8F31383-55B7-7CA4-6D95-86E0ED91E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390" y="554997"/>
            <a:ext cx="3635132" cy="5043599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Les outils </a:t>
            </a:r>
            <a:r>
              <a:rPr lang="fr-FR" dirty="0"/>
              <a:t>mis à disposition des clubs</a:t>
            </a:r>
          </a:p>
        </p:txBody>
      </p:sp>
      <p:cxnSp>
        <p:nvCxnSpPr>
          <p:cNvPr id="15" name="Straight Connector 11">
            <a:extLst>
              <a:ext uri="{FF2B5EF4-FFF2-40B4-BE49-F238E27FC236}">
                <a16:creationId xmlns:a16="http://schemas.microsoft.com/office/drawing/2014/main" id="{8E0104E4-99BC-494F-8342-F250828E5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868972" y="723901"/>
            <a:ext cx="15948" cy="54500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B0C34456-A61F-B8BB-476E-BE511F68E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204" y="723900"/>
            <a:ext cx="3504891" cy="2324099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475CE3-120A-F4FF-E66C-44926D268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6749" y="2726267"/>
            <a:ext cx="7045251" cy="3589866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endParaRPr lang="fr-FR" sz="1600" dirty="0"/>
          </a:p>
          <a:p>
            <a:pPr>
              <a:lnSpc>
                <a:spcPct val="110000"/>
              </a:lnSpc>
            </a:pPr>
            <a:r>
              <a:rPr lang="fr-FR" sz="1600" dirty="0"/>
              <a:t>Le site Web « le mois de l’emploi »</a:t>
            </a:r>
            <a:r>
              <a:rPr lang="fr-FR" sz="1600" b="0" i="0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 http://jobs-rotary.com/</a:t>
            </a:r>
            <a:endParaRPr lang="fr-FR" sz="1600" b="0" i="0" dirty="0">
              <a:solidFill>
                <a:srgbClr val="1155CC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fr-FR" sz="1600" dirty="0"/>
              <a:t>Communiqué de presse vers les grands journaux</a:t>
            </a:r>
          </a:p>
          <a:p>
            <a:pPr>
              <a:lnSpc>
                <a:spcPct val="110000"/>
              </a:lnSpc>
            </a:pPr>
            <a:r>
              <a:rPr lang="fr-FR" sz="1600" dirty="0"/>
              <a:t>1 argumentaire pour aider les rotariens à démarcher les entreprises</a:t>
            </a:r>
          </a:p>
          <a:p>
            <a:pPr>
              <a:lnSpc>
                <a:spcPct val="110000"/>
              </a:lnSpc>
            </a:pPr>
            <a:r>
              <a:rPr lang="fr-FR" sz="1600" dirty="0"/>
              <a:t>1 exemple de communiqué de presse</a:t>
            </a:r>
          </a:p>
          <a:p>
            <a:pPr>
              <a:lnSpc>
                <a:spcPct val="110000"/>
              </a:lnSpc>
            </a:pPr>
            <a:r>
              <a:rPr lang="fr-FR" sz="1600" dirty="0"/>
              <a:t>Texte pour message </a:t>
            </a:r>
            <a:r>
              <a:rPr lang="fr-FR" sz="1800" dirty="0"/>
              <a:t>radio</a:t>
            </a:r>
          </a:p>
          <a:p>
            <a:pPr>
              <a:lnSpc>
                <a:spcPct val="110000"/>
              </a:lnSpc>
            </a:pPr>
            <a:r>
              <a:rPr lang="fr-FR" sz="1600" dirty="0"/>
              <a:t>Flyers et affiches pour informer le grand public de l’opération</a:t>
            </a:r>
          </a:p>
          <a:p>
            <a:pPr>
              <a:lnSpc>
                <a:spcPct val="110000"/>
              </a:lnSpc>
            </a:pPr>
            <a:r>
              <a:rPr lang="fr-FR" sz="1600" dirty="0"/>
              <a:t>Exemples de </a:t>
            </a:r>
            <a:r>
              <a:rPr lang="fr-FR" sz="1600" dirty="0" err="1"/>
              <a:t>posts</a:t>
            </a:r>
            <a:r>
              <a:rPr lang="fr-FR" sz="1600" dirty="0"/>
              <a:t> pour les réseaux sociaux ( lancement et relance )</a:t>
            </a:r>
          </a:p>
          <a:p>
            <a:pPr>
              <a:lnSpc>
                <a:spcPct val="110000"/>
              </a:lnSpc>
            </a:pPr>
            <a:endParaRPr lang="fr-FR" sz="1600" dirty="0"/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19F2EBAF-F4FB-0B20-482B-D940F96802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2095" y="6307666"/>
            <a:ext cx="12192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37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23756CE-07A9-BB7F-206C-9ED6DFF6E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810192"/>
          </a:xfrm>
        </p:spPr>
        <p:txBody>
          <a:bodyPr>
            <a:normAutofit/>
          </a:bodyPr>
          <a:lstStyle/>
          <a:p>
            <a:r>
              <a:rPr lang="fr-FR" dirty="0"/>
              <a:t>Le timing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E733BF-B95F-4869-AB8F-D90C6F595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 descr="Une image contenant périphérique, jauge&#10;&#10;Description générée automatiquement">
            <a:extLst>
              <a:ext uri="{FF2B5EF4-FFF2-40B4-BE49-F238E27FC236}">
                <a16:creationId xmlns:a16="http://schemas.microsoft.com/office/drawing/2014/main" id="{497F328D-B4E2-BEDA-8AA1-9C0503A67E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12" r="35842" b="-2"/>
          <a:stretch/>
        </p:blipFill>
        <p:spPr>
          <a:xfrm>
            <a:off x="800100" y="1795634"/>
            <a:ext cx="3238500" cy="3995565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0F55ED-2B3D-EA37-CF1C-7EA4A7611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2118" y="1075484"/>
            <a:ext cx="7100635" cy="47541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fr-FR" sz="1600" b="1" dirty="0"/>
              <a:t>J-30 </a:t>
            </a:r>
            <a:r>
              <a:rPr lang="fr-FR" sz="1600" dirty="0"/>
              <a:t>: démarrage de la recherche des offres d’emploi</a:t>
            </a:r>
          </a:p>
          <a:p>
            <a:pPr>
              <a:lnSpc>
                <a:spcPct val="110000"/>
              </a:lnSpc>
            </a:pPr>
            <a:r>
              <a:rPr lang="fr-FR" sz="1600" b="1" dirty="0"/>
              <a:t>J-15 </a:t>
            </a:r>
            <a:r>
              <a:rPr lang="fr-FR" sz="1600" dirty="0"/>
              <a:t>: relance auprès des entreprises et 1</a:t>
            </a:r>
            <a:r>
              <a:rPr lang="fr-FR" sz="1600" baseline="30000" dirty="0"/>
              <a:t>er</a:t>
            </a:r>
            <a:r>
              <a:rPr lang="fr-FR" sz="1600" dirty="0"/>
              <a:t> point sur les promesses d’offres avec le référent du District</a:t>
            </a:r>
          </a:p>
          <a:p>
            <a:pPr>
              <a:lnSpc>
                <a:spcPct val="110000"/>
              </a:lnSpc>
            </a:pPr>
            <a:r>
              <a:rPr lang="fr-FR" sz="1600" b="1" dirty="0"/>
              <a:t>J-10 </a:t>
            </a:r>
            <a:r>
              <a:rPr lang="fr-FR" sz="1600" dirty="0"/>
              <a:t>: envoi du communiqué de presse aux journaux locaux </a:t>
            </a:r>
          </a:p>
          <a:p>
            <a:pPr>
              <a:lnSpc>
                <a:spcPct val="110000"/>
              </a:lnSpc>
            </a:pPr>
            <a:r>
              <a:rPr lang="fr-FR" sz="1600" b="1" dirty="0"/>
              <a:t>J-8</a:t>
            </a:r>
            <a:r>
              <a:rPr lang="fr-FR" sz="1600" dirty="0"/>
              <a:t> : 2</a:t>
            </a:r>
            <a:r>
              <a:rPr lang="fr-FR" sz="1600" baseline="30000" dirty="0"/>
              <a:t>ème</a:t>
            </a:r>
            <a:r>
              <a:rPr lang="fr-FR" sz="1600" dirty="0"/>
              <a:t> point sur les annonces mises en ligne avec le Référent du District</a:t>
            </a:r>
          </a:p>
          <a:p>
            <a:pPr>
              <a:lnSpc>
                <a:spcPct val="110000"/>
              </a:lnSpc>
            </a:pPr>
            <a:r>
              <a:rPr lang="fr-FR" sz="1600" b="1" dirty="0"/>
              <a:t>J-3 </a:t>
            </a:r>
            <a:r>
              <a:rPr lang="fr-FR" sz="1600" dirty="0"/>
              <a:t>: démarrage du compte à rebours sur les réseaux sociaux et mise en place des affichettes dans les commerces, postes de proximité. Message radio à transmettre au radio</a:t>
            </a:r>
          </a:p>
          <a:p>
            <a:pPr>
              <a:lnSpc>
                <a:spcPct val="110000"/>
              </a:lnSpc>
            </a:pPr>
            <a:r>
              <a:rPr lang="fr-FR" sz="1600" b="1" dirty="0"/>
              <a:t>J à J+8 </a:t>
            </a:r>
            <a:r>
              <a:rPr lang="fr-FR" sz="1600" dirty="0"/>
              <a:t>: diffusion de l’annonce presse, message radio et </a:t>
            </a:r>
            <a:r>
              <a:rPr lang="fr-FR" sz="1600" dirty="0" err="1"/>
              <a:t>posts</a:t>
            </a:r>
            <a:r>
              <a:rPr lang="fr-FR" sz="1600" dirty="0"/>
              <a:t> sur FB</a:t>
            </a:r>
          </a:p>
          <a:p>
            <a:pPr>
              <a:lnSpc>
                <a:spcPct val="110000"/>
              </a:lnSpc>
            </a:pPr>
            <a:r>
              <a:rPr lang="fr-FR" sz="1600" b="1" dirty="0"/>
              <a:t>J+8 et J+15 </a:t>
            </a:r>
            <a:r>
              <a:rPr lang="fr-FR" sz="1600" dirty="0"/>
              <a:t>: nouvelle série de </a:t>
            </a:r>
            <a:r>
              <a:rPr lang="fr-FR" sz="1600" dirty="0" err="1"/>
              <a:t>posts</a:t>
            </a:r>
            <a:r>
              <a:rPr lang="fr-FR" sz="1600" dirty="0"/>
              <a:t> sur les réseaux sociaux</a:t>
            </a:r>
          </a:p>
          <a:p>
            <a:pPr>
              <a:lnSpc>
                <a:spcPct val="110000"/>
              </a:lnSpc>
            </a:pPr>
            <a:r>
              <a:rPr lang="fr-FR" sz="1600" b="1" dirty="0"/>
              <a:t>J+30 </a:t>
            </a:r>
            <a:r>
              <a:rPr lang="fr-FR" sz="1600" dirty="0"/>
              <a:t>: 1</a:t>
            </a:r>
            <a:r>
              <a:rPr lang="fr-FR" sz="1600" baseline="30000" dirty="0"/>
              <a:t>er</a:t>
            </a:r>
            <a:r>
              <a:rPr lang="fr-FR" sz="1600" dirty="0"/>
              <a:t> bilan des entreprises ( infos à chercher par les rotariens concernés )</a:t>
            </a:r>
          </a:p>
          <a:p>
            <a:pPr>
              <a:lnSpc>
                <a:spcPct val="110000"/>
              </a:lnSpc>
            </a:pPr>
            <a:r>
              <a:rPr lang="fr-FR" sz="1600" b="1"/>
              <a:t>J+30 </a:t>
            </a:r>
            <a:r>
              <a:rPr lang="fr-FR" sz="1600" dirty="0"/>
              <a:t>: Bilan de l’action par le  Référent et le Gouverneur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r-FR" sz="1400" dirty="0"/>
              <a:t>. 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D1166D6-1A36-41B0-8A82-37761E6F3D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7F198EF9-C400-13B4-00C4-FB3141A1A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3553" y="6187249"/>
            <a:ext cx="12192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087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1073B4D-5641-D3B6-26A2-7D7849FC1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587" y="907128"/>
            <a:ext cx="6699564" cy="1378871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Le référent </a:t>
            </a:r>
            <a:r>
              <a:rPr lang="fr-FR" dirty="0"/>
              <a:t>de l’action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65151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EAA275-34F4-419A-AA6C-416756BC5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285999"/>
            <a:ext cx="6766748" cy="3649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solidFill>
                  <a:srgbClr val="FF0000"/>
                </a:solidFill>
              </a:rPr>
              <a:t>Pour toutes questions, aides et support :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b="1" dirty="0"/>
              <a:t>Contactez Jean-Paul CALAME RC Dunkerque,</a:t>
            </a:r>
          </a:p>
          <a:p>
            <a:pPr marL="0" indent="0">
              <a:buNone/>
            </a:pPr>
            <a:r>
              <a:rPr lang="fr-FR" b="1" dirty="0"/>
              <a:t> référent de l’action «  le mois de  l’emploi »</a:t>
            </a:r>
          </a:p>
          <a:p>
            <a:pPr marL="0" indent="0">
              <a:buNone/>
            </a:pPr>
            <a:r>
              <a:rPr lang="fr-FR" b="1" dirty="0"/>
              <a:t>Mail : </a:t>
            </a:r>
            <a:r>
              <a:rPr lang="fr-FR" b="1" dirty="0" err="1"/>
              <a:t>jpcalame@aol.com</a:t>
            </a:r>
            <a:endParaRPr lang="fr-FR" b="1" dirty="0"/>
          </a:p>
          <a:p>
            <a:pPr marL="0" indent="0">
              <a:buNone/>
            </a:pPr>
            <a:r>
              <a:rPr lang="fr-FR" b="1" dirty="0"/>
              <a:t>Tél. 06 21 07 34 01</a:t>
            </a:r>
          </a:p>
          <a:p>
            <a:pPr marL="0" indent="0">
              <a:buNone/>
            </a:pPr>
            <a:endParaRPr lang="fr-FR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BA3C59D-8641-484F-A35C-361AD7E15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2521"/>
            <a:ext cx="65151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FB3EAC07-9493-CF06-A844-3ED8EFB6E2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848" r="11848"/>
          <a:stretch/>
        </p:blipFill>
        <p:spPr>
          <a:xfrm>
            <a:off x="8115300" y="10"/>
            <a:ext cx="4076700" cy="6857990"/>
          </a:xfrm>
          <a:prstGeom prst="rect">
            <a:avLst/>
          </a:prstGeom>
        </p:spPr>
      </p:pic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CB871D1E-BD46-93BA-E85A-ACEC2FAD03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6273011"/>
            <a:ext cx="12192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027066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583</Words>
  <Application>Microsoft Office PowerPoint</Application>
  <PresentationFormat>Grand écran</PresentationFormat>
  <Paragraphs>53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Calisto MT</vt:lpstr>
      <vt:lpstr>Univers Condensed</vt:lpstr>
      <vt:lpstr>ChronicleVTI</vt:lpstr>
      <vt:lpstr>L’action professionnelle de votre club   en synergie avec le District</vt:lpstr>
      <vt:lpstr>Le MOIS DE L’EMPLOI : LE PRINCIPE</vt:lpstr>
      <vt:lpstr>Le mois de l’emploi du 1er au 30 Avril 2023 une action conjointe du District 1520 et de l’ensemble des clubs</vt:lpstr>
      <vt:lpstr>Le rôle du district</vt:lpstr>
      <vt:lpstr>Le rôle essentiel des clubs, MOTEURS DE L’OPÉRATION</vt:lpstr>
      <vt:lpstr>Les outils mis à disposition des clubs</vt:lpstr>
      <vt:lpstr>Le timing</vt:lpstr>
      <vt:lpstr>Le référent de l’action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L’action professionnelle de votre club en 2023</dc:title>
  <dc:creator>Viviane BEOLETTO</dc:creator>
  <cp:lastModifiedBy>olivier callens</cp:lastModifiedBy>
  <cp:revision>11</cp:revision>
  <dcterms:created xsi:type="dcterms:W3CDTF">2023-01-22T15:16:25Z</dcterms:created>
  <dcterms:modified xsi:type="dcterms:W3CDTF">2023-03-14T16:47:46Z</dcterms:modified>
</cp:coreProperties>
</file>